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5" r:id="rId3"/>
    <p:sldId id="257" r:id="rId4"/>
    <p:sldId id="258" r:id="rId5"/>
    <p:sldId id="266" r:id="rId6"/>
    <p:sldId id="259" r:id="rId7"/>
    <p:sldId id="267" r:id="rId8"/>
    <p:sldId id="260" r:id="rId9"/>
    <p:sldId id="268" r:id="rId10"/>
    <p:sldId id="261" r:id="rId11"/>
    <p:sldId id="269" r:id="rId12"/>
    <p:sldId id="262" r:id="rId13"/>
    <p:sldId id="263" r:id="rId14"/>
    <p:sldId id="270" r:id="rId15"/>
    <p:sldId id="264" r:id="rId16"/>
    <p:sldId id="271" r:id="rId17"/>
    <p:sldId id="272" r:id="rId18"/>
    <p:sldId id="273" r:id="rId19"/>
    <p:sldId id="281" r:id="rId20"/>
    <p:sldId id="282" r:id="rId21"/>
    <p:sldId id="283" r:id="rId22"/>
    <p:sldId id="284" r:id="rId23"/>
    <p:sldId id="285" r:id="rId24"/>
    <p:sldId id="286"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44" autoAdjust="0"/>
  </p:normalViewPr>
  <p:slideViewPr>
    <p:cSldViewPr>
      <p:cViewPr varScale="1">
        <p:scale>
          <a:sx n="51" d="100"/>
          <a:sy n="51" d="100"/>
        </p:scale>
        <p:origin x="-18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19B55-1916-4748-A508-30E1088CEAF7}" type="datetimeFigureOut">
              <a:rPr lang="en-US" smtClean="0"/>
              <a:t>8/30/2012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4EBB3-707E-452E-A8D1-250349C281AB}" type="slidenum">
              <a:rPr lang="en-US" smtClean="0"/>
              <a:t>‹#›</a:t>
            </a:fld>
            <a:endParaRPr lang="en-US"/>
          </a:p>
        </p:txBody>
      </p:sp>
    </p:spTree>
    <p:extLst>
      <p:ext uri="{BB962C8B-B14F-4D97-AF65-F5344CB8AC3E}">
        <p14:creationId xmlns:p14="http://schemas.microsoft.com/office/powerpoint/2010/main" val="2621412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Presented</a:t>
            </a:r>
            <a:r>
              <a:rPr lang="en-US" baseline="0" dirty="0" smtClean="0"/>
              <a:t> at the Hewitt Preacher’s Study on July 14, 2012</a:t>
            </a:r>
          </a:p>
          <a:p>
            <a:r>
              <a:rPr lang="en-US" baseline="0" dirty="0" smtClean="0"/>
              <a:t>Handout prepared was the article which was published to Watchman Magazine, by the same name.</a:t>
            </a:r>
          </a:p>
          <a:p>
            <a:r>
              <a:rPr lang="en-US" baseline="0" dirty="0" smtClean="0"/>
              <a:t>Material wholly prepared by Stan Cox</a:t>
            </a:r>
          </a:p>
          <a:p>
            <a:endParaRPr lang="en-US" baseline="0" dirty="0" smtClean="0"/>
          </a:p>
          <a:p>
            <a:r>
              <a:rPr lang="en-US" baseline="0" dirty="0" smtClean="0"/>
              <a:t>(Note:  Material adapted for sermon preached </a:t>
            </a:r>
            <a:r>
              <a:rPr lang="en-US" baseline="0" smtClean="0"/>
              <a:t>on July 15, 2012 AM)</a:t>
            </a:r>
            <a:endParaRPr lang="en-US"/>
          </a:p>
        </p:txBody>
      </p:sp>
      <p:sp>
        <p:nvSpPr>
          <p:cNvPr id="4" name="Slide Number Placeholder 3"/>
          <p:cNvSpPr>
            <a:spLocks noGrp="1"/>
          </p:cNvSpPr>
          <p:nvPr>
            <p:ph type="sldNum" sz="quarter" idx="10"/>
          </p:nvPr>
        </p:nvSpPr>
        <p:spPr/>
        <p:txBody>
          <a:bodyPr/>
          <a:lstStyle/>
          <a:p>
            <a:fld id="{6AE4EBB3-707E-452E-A8D1-250349C281AB}" type="slidenum">
              <a:rPr lang="en-US" smtClean="0"/>
              <a:t>1</a:t>
            </a:fld>
            <a:endParaRPr lang="en-US"/>
          </a:p>
        </p:txBody>
      </p:sp>
    </p:spTree>
    <p:extLst>
      <p:ext uri="{BB962C8B-B14F-4D97-AF65-F5344CB8AC3E}">
        <p14:creationId xmlns:p14="http://schemas.microsoft.com/office/powerpoint/2010/main" val="320493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solidFill>
              <a:schemeClr val="tx1"/>
            </a:solidFill>
          </a:ln>
        </p:spPr>
        <p:txBody>
          <a:bodyPr/>
          <a:lstStyle>
            <a:lvl1pPr>
              <a:defRPr>
                <a:solidFill>
                  <a:schemeClr val="accent2">
                    <a:lumMod val="60000"/>
                    <a:lumOff val="40000"/>
                  </a:schemeClr>
                </a:solidFill>
                <a:effectLst>
                  <a:outerShdw blurRad="50800" dist="50800" dir="5400000" algn="ctr" rotWithShape="0">
                    <a:schemeClr val="tx1"/>
                  </a:outerShdw>
                </a:effectLst>
                <a:latin typeface="Bernard MT Condensed"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8392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773A2-EFB5-4B3C-B589-B19D01B41939}"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74329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773A2-EFB5-4B3C-B589-B19D01B41939}"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22174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773A2-EFB5-4B3C-B589-B19D01B41939}"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207872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773A2-EFB5-4B3C-B589-B19D01B41939}"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873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773A2-EFB5-4B3C-B589-B19D01B41939}"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424756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D773A2-EFB5-4B3C-B589-B19D01B41939}" type="datetimeFigureOut">
              <a:rPr lang="en-US" smtClean="0"/>
              <a:t>8/30/2012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310007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773A2-EFB5-4B3C-B589-B19D01B41939}" type="datetimeFigureOut">
              <a:rPr lang="en-US" smtClean="0"/>
              <a:t>8/30/2012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251284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773A2-EFB5-4B3C-B589-B19D01B41939}" type="datetimeFigureOut">
              <a:rPr lang="en-US" smtClean="0"/>
              <a:t>8/30/2012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163542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773A2-EFB5-4B3C-B589-B19D01B41939}"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92591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773A2-EFB5-4B3C-B589-B19D01B41939}"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A3D6D-95E7-4896-9F91-72B47AE96538}" type="slidenum">
              <a:rPr lang="en-US" smtClean="0"/>
              <a:t>‹#›</a:t>
            </a:fld>
            <a:endParaRPr lang="en-US"/>
          </a:p>
        </p:txBody>
      </p:sp>
    </p:spTree>
    <p:extLst>
      <p:ext uri="{BB962C8B-B14F-4D97-AF65-F5344CB8AC3E}">
        <p14:creationId xmlns:p14="http://schemas.microsoft.com/office/powerpoint/2010/main" val="81633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773A2-EFB5-4B3C-B589-B19D01B41939}" type="datetimeFigureOut">
              <a:rPr lang="en-US" smtClean="0"/>
              <a:t>8/30/2012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A3D6D-95E7-4896-9F91-72B47AE96538}" type="slidenum">
              <a:rPr lang="en-US" smtClean="0"/>
              <a:t>‹#›</a:t>
            </a:fld>
            <a:endParaRPr lang="en-US"/>
          </a:p>
        </p:txBody>
      </p:sp>
    </p:spTree>
    <p:extLst>
      <p:ext uri="{BB962C8B-B14F-4D97-AF65-F5344CB8AC3E}">
        <p14:creationId xmlns:p14="http://schemas.microsoft.com/office/powerpoint/2010/main" val="192140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7924800" cy="1470025"/>
          </a:xfrm>
        </p:spPr>
        <p:txBody>
          <a:bodyPr>
            <a:normAutofit/>
          </a:bodyPr>
          <a:lstStyle/>
          <a:p>
            <a:r>
              <a:rPr lang="en-US" sz="6000" dirty="0" smtClean="0"/>
              <a:t>“Knowledge             Up”</a:t>
            </a:r>
            <a:endParaRPr lang="en-US" sz="6000" dirty="0"/>
          </a:p>
        </p:txBody>
      </p:sp>
      <p:sp>
        <p:nvSpPr>
          <p:cNvPr id="3" name="Subtitle 2"/>
          <p:cNvSpPr>
            <a:spLocks noGrp="1"/>
          </p:cNvSpPr>
          <p:nvPr>
            <p:ph type="subTitle" idx="1"/>
          </p:nvPr>
        </p:nvSpPr>
        <p:spPr>
          <a:xfrm>
            <a:off x="990600" y="3657600"/>
            <a:ext cx="7239000" cy="838200"/>
          </a:xfrm>
        </p:spPr>
        <p:txBody>
          <a:bodyPr>
            <a:noAutofit/>
          </a:bodyPr>
          <a:lstStyle/>
          <a:p>
            <a:r>
              <a:rPr lang="en-US" sz="4800" b="1" dirty="0" smtClean="0"/>
              <a:t>1 Corinthians 8:1-3</a:t>
            </a:r>
            <a:endParaRPr lang="en-US" sz="4800" b="1" dirty="0"/>
          </a:p>
        </p:txBody>
      </p:sp>
      <p:sp>
        <p:nvSpPr>
          <p:cNvPr id="4" name="Rectangle 3"/>
          <p:cNvSpPr/>
          <p:nvPr/>
        </p:nvSpPr>
        <p:spPr>
          <a:xfrm>
            <a:off x="4876800" y="1779642"/>
            <a:ext cx="1828800" cy="1066800"/>
          </a:xfrm>
          <a:prstGeom prst="rect">
            <a:avLst/>
          </a:prstGeom>
          <a:noFill/>
        </p:spPr>
        <p:txBody>
          <a:bodyPr wrap="none" lIns="91440" tIns="45720" rIns="91440" bIns="45720">
            <a:prstTxWarp prst="textSto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chemeClr val="accent2">
                    <a:lumMod val="60000"/>
                    <a:lumOff val="40000"/>
                  </a:schemeClr>
                </a:solidFill>
                <a:effectLst>
                  <a:outerShdw blurRad="50800" dist="39000" dir="5460000" algn="tl">
                    <a:srgbClr val="000000">
                      <a:alpha val="38000"/>
                    </a:srgbClr>
                  </a:outerShdw>
                </a:effectLst>
                <a:latin typeface="Bernard MT Condensed" pitchFamily="18" charset="0"/>
              </a:rPr>
              <a:t>Puffs</a:t>
            </a:r>
            <a:endParaRPr lang="en-US" sz="5400" b="1" cap="none" spc="0" dirty="0">
              <a:ln w="11430"/>
              <a:solidFill>
                <a:schemeClr val="accent2">
                  <a:lumMod val="60000"/>
                  <a:lumOff val="40000"/>
                </a:schemeClr>
              </a:solidFill>
              <a:effectLst>
                <a:outerShdw blurRad="50800" dist="39000" dir="5460000" algn="tl">
                  <a:srgbClr val="000000">
                    <a:alpha val="38000"/>
                  </a:srgbClr>
                </a:outerShdw>
              </a:effectLst>
              <a:latin typeface="Bernard MT Condensed" pitchFamily="18" charset="0"/>
            </a:endParaRPr>
          </a:p>
        </p:txBody>
      </p:sp>
    </p:spTree>
    <p:extLst>
      <p:ext uri="{BB962C8B-B14F-4D97-AF65-F5344CB8AC3E}">
        <p14:creationId xmlns:p14="http://schemas.microsoft.com/office/powerpoint/2010/main" val="3549686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Catholic Church &amp; Scripture</a:t>
            </a:r>
            <a:endParaRPr lang="en-US" dirty="0"/>
          </a:p>
        </p:txBody>
      </p:sp>
      <p:sp>
        <p:nvSpPr>
          <p:cNvPr id="3" name="Subtitle 2"/>
          <p:cNvSpPr>
            <a:spLocks noGrp="1"/>
          </p:cNvSpPr>
          <p:nvPr>
            <p:ph type="subTitle" idx="1"/>
          </p:nvPr>
        </p:nvSpPr>
        <p:spPr>
          <a:xfrm>
            <a:off x="381000" y="1371600"/>
            <a:ext cx="8382000" cy="5105400"/>
          </a:xfrm>
        </p:spPr>
        <p:txBody>
          <a:bodyPr>
            <a:normAutofit/>
          </a:bodyPr>
          <a:lstStyle/>
          <a:p>
            <a:pPr indent="236538" algn="l"/>
            <a:r>
              <a:rPr lang="en-US" sz="2800" dirty="0"/>
              <a:t>As early as 1080 A.D., pope Gregory VII </a:t>
            </a:r>
            <a:r>
              <a:rPr lang="en-US" sz="2800" dirty="0" smtClean="0"/>
              <a:t>denied </a:t>
            </a:r>
            <a:r>
              <a:rPr lang="en-US" sz="2800" dirty="0"/>
              <a:t>the country of Bohemia the right to publish the scriptures in the Slavic language. In 1794, pope Pius VI confirmed in a Bull that the laity should not be allowed to read the scriptures indiscriminately. It is readily admitted that the Catholic Church prohibited the reading of the Bible “when it was almost certain to cause serious spiritual harm</a:t>
            </a:r>
            <a:r>
              <a:rPr lang="en-US" sz="2800" dirty="0" smtClean="0"/>
              <a:t>.”</a:t>
            </a:r>
          </a:p>
          <a:p>
            <a:pPr indent="236538" algn="l"/>
            <a:endParaRPr lang="en-US" sz="2800" dirty="0"/>
          </a:p>
          <a:p>
            <a:pPr indent="236538" algn="l"/>
            <a:r>
              <a:rPr lang="en-US" sz="2800" dirty="0" smtClean="0"/>
              <a:t>(Note:  Not direct quotes, derived from the Catholic Encyclopedia’s entry – “Scripture”)</a:t>
            </a:r>
            <a:endParaRPr lang="en-US" sz="2800" dirty="0"/>
          </a:p>
        </p:txBody>
      </p:sp>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a:p>
            <a:pPr marL="457200" indent="-457200" algn="l">
              <a:buFont typeface="Arial" pitchFamily="34" charset="0"/>
              <a:buChar char="•"/>
            </a:pPr>
            <a:r>
              <a:rPr lang="en-US" sz="4000" b="1" dirty="0" smtClean="0"/>
              <a:t>Jews</a:t>
            </a:r>
          </a:p>
          <a:p>
            <a:pPr marL="457200" indent="-457200" algn="l">
              <a:buFont typeface="Arial" pitchFamily="34" charset="0"/>
              <a:buChar char="•"/>
            </a:pPr>
            <a:r>
              <a:rPr lang="en-US" sz="4000" b="1" dirty="0" smtClean="0"/>
              <a:t>Gnostics</a:t>
            </a:r>
          </a:p>
          <a:p>
            <a:pPr marL="457200" indent="-457200" algn="l">
              <a:buFont typeface="Arial" pitchFamily="34" charset="0"/>
              <a:buChar char="•"/>
            </a:pPr>
            <a:r>
              <a:rPr lang="en-US" sz="4000" b="1" dirty="0" smtClean="0"/>
              <a:t>Catholic Church</a:t>
            </a:r>
          </a:p>
          <a:p>
            <a:pPr marL="457200" indent="-457200" algn="l">
              <a:buFont typeface="Arial" pitchFamily="34" charset="0"/>
              <a:buChar char="•"/>
            </a:pPr>
            <a:r>
              <a:rPr lang="en-US" sz="4000" b="1" dirty="0" smtClean="0"/>
              <a:t>Age of Enlightenment</a:t>
            </a:r>
          </a:p>
        </p:txBody>
      </p:sp>
    </p:spTree>
    <p:extLst>
      <p:ext uri="{BB962C8B-B14F-4D97-AF65-F5344CB8AC3E}">
        <p14:creationId xmlns:p14="http://schemas.microsoft.com/office/powerpoint/2010/main" val="1784152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International World History Project</a:t>
            </a:r>
            <a:endParaRPr lang="en-US" dirty="0"/>
          </a:p>
        </p:txBody>
      </p:sp>
      <p:sp>
        <p:nvSpPr>
          <p:cNvPr id="3" name="Subtitle 2"/>
          <p:cNvSpPr>
            <a:spLocks noGrp="1"/>
          </p:cNvSpPr>
          <p:nvPr>
            <p:ph type="subTitle" idx="1"/>
          </p:nvPr>
        </p:nvSpPr>
        <p:spPr>
          <a:xfrm>
            <a:off x="381000" y="1371600"/>
            <a:ext cx="8382000" cy="5105400"/>
          </a:xfrm>
        </p:spPr>
        <p:txBody>
          <a:bodyPr>
            <a:normAutofit lnSpcReduction="10000"/>
          </a:bodyPr>
          <a:lstStyle/>
          <a:p>
            <a:pPr indent="236538" algn="l"/>
            <a:r>
              <a:rPr lang="en-US" sz="2400" dirty="0"/>
              <a:t>The most fundamental concept of the Enlightenment were faith in nature and belief in human progress. Nature was seen as a complex of interacting laws governing the universe. The individual human being, as part of that system, was designed to act rationally. If free to exercise their reason, people were naturally good and would act to further the happiness of others. </a:t>
            </a:r>
            <a:r>
              <a:rPr lang="en-US" sz="2400" u="sng" dirty="0"/>
              <a:t>Accordingly, both human righteousness and happiness required freedom from needless restraints, such as many of those imposed by the state or the church</a:t>
            </a:r>
            <a:r>
              <a:rPr lang="en-US" sz="2400" dirty="0"/>
              <a:t>. The Enlightenment's uncompromising hostility towards organized religion and established monarchy reflected a disdain for the past and an inclination to favor utopian reform schemes. Most of its thinkers believed passionately in human progress through education. </a:t>
            </a:r>
            <a:r>
              <a:rPr lang="en-US" sz="2400" u="sng" dirty="0"/>
              <a:t>They thought society would become perfect if people were free to use their reason</a:t>
            </a:r>
            <a:r>
              <a:rPr lang="en-US" sz="2400" dirty="0"/>
              <a:t>.</a:t>
            </a:r>
          </a:p>
        </p:txBody>
      </p:sp>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Romans 1:21-22</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smtClean="0"/>
              <a:t>Because, although they knew God,            they did not glorify </a:t>
            </a:r>
            <a:r>
              <a:rPr lang="en-US" i="1" dirty="0" smtClean="0"/>
              <a:t>Him</a:t>
            </a:r>
            <a:r>
              <a:rPr lang="en-US" dirty="0" smtClean="0"/>
              <a:t> as God, nor          were thankful, but </a:t>
            </a:r>
            <a:r>
              <a:rPr lang="en-US" u="sng" dirty="0" smtClean="0"/>
              <a:t>became futile in their thoughts, and their foolish hearts were darkened</a:t>
            </a:r>
            <a:r>
              <a:rPr lang="en-US" dirty="0" smtClean="0"/>
              <a:t>. </a:t>
            </a:r>
            <a:r>
              <a:rPr lang="en-US" baseline="30000" dirty="0" smtClean="0"/>
              <a:t>22 </a:t>
            </a:r>
            <a:r>
              <a:rPr lang="en-US" u="sng" dirty="0" smtClean="0"/>
              <a:t>Professing to be wise, they became fools</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599" y="267757"/>
            <a:ext cx="1832487" cy="1217586"/>
          </a:xfrm>
          <a:prstGeom prst="rect">
            <a:avLst/>
          </a:prstGeom>
          <a:ln w="9525">
            <a:solidFill>
              <a:schemeClr val="tx1"/>
            </a:solidFill>
          </a:ln>
          <a:effectLst>
            <a:reflection blurRad="6350" stA="52000" endA="300" endPos="35000" dir="5400000" sy="-100000" algn="bl" rotWithShape="0"/>
          </a:effectLst>
        </p:spPr>
      </p:pic>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a:p>
            <a:pPr marL="457200" indent="-457200" algn="l">
              <a:buFont typeface="Arial" pitchFamily="34" charset="0"/>
              <a:buChar char="•"/>
            </a:pPr>
            <a:r>
              <a:rPr lang="en-US" sz="4000" b="1" dirty="0" smtClean="0"/>
              <a:t>Jews</a:t>
            </a:r>
          </a:p>
          <a:p>
            <a:pPr marL="457200" indent="-457200" algn="l">
              <a:buFont typeface="Arial" pitchFamily="34" charset="0"/>
              <a:buChar char="•"/>
            </a:pPr>
            <a:r>
              <a:rPr lang="en-US" sz="4000" b="1" dirty="0" smtClean="0"/>
              <a:t>Gnostics</a:t>
            </a:r>
          </a:p>
          <a:p>
            <a:pPr marL="457200" indent="-457200" algn="l">
              <a:buFont typeface="Arial" pitchFamily="34" charset="0"/>
              <a:buChar char="•"/>
            </a:pPr>
            <a:r>
              <a:rPr lang="en-US" sz="4000" b="1" dirty="0" smtClean="0"/>
              <a:t>Catholic Church</a:t>
            </a:r>
          </a:p>
          <a:p>
            <a:pPr marL="457200" indent="-457200" algn="l">
              <a:buFont typeface="Arial" pitchFamily="34" charset="0"/>
              <a:buChar char="•"/>
            </a:pPr>
            <a:r>
              <a:rPr lang="en-US" sz="4000" b="1" dirty="0" smtClean="0"/>
              <a:t>Age of Enlightenment</a:t>
            </a:r>
          </a:p>
          <a:p>
            <a:pPr marL="457200" indent="-457200" algn="l">
              <a:buFont typeface="Arial" pitchFamily="34" charset="0"/>
              <a:buChar char="•"/>
            </a:pPr>
            <a:r>
              <a:rPr lang="en-US" sz="4000" b="1" dirty="0" smtClean="0"/>
              <a:t>Modern Day</a:t>
            </a:r>
            <a:endParaRPr lang="en-US" sz="4000" b="1" dirty="0"/>
          </a:p>
        </p:txBody>
      </p:sp>
    </p:spTree>
    <p:extLst>
      <p:ext uri="{BB962C8B-B14F-4D97-AF65-F5344CB8AC3E}">
        <p14:creationId xmlns:p14="http://schemas.microsoft.com/office/powerpoint/2010/main" val="3037620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“Jesus Seminar”</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a:t>The </a:t>
            </a:r>
            <a:r>
              <a:rPr lang="en-US" i="1" dirty="0"/>
              <a:t>Jesus Seminar</a:t>
            </a:r>
            <a:r>
              <a:rPr lang="en-US" dirty="0"/>
              <a:t> (a group of about 150 modernist “scholars”) was formed in 1985 to vote on what they believed to be the actual historical words and actions of Jesus, as contrasted to what is found in the four gospel accounts</a:t>
            </a:r>
            <a:r>
              <a:rPr lang="en-US" dirty="0" smtClean="0"/>
              <a:t>.</a:t>
            </a:r>
          </a:p>
          <a:p>
            <a:pPr indent="236538" algn="l"/>
            <a:endParaRPr lang="en-US" dirty="0"/>
          </a:p>
          <a:p>
            <a:pPr indent="236538" algn="l"/>
            <a:r>
              <a:rPr lang="en-US" b="1" dirty="0" smtClean="0">
                <a:solidFill>
                  <a:schemeClr val="accent2">
                    <a:lumMod val="60000"/>
                    <a:lumOff val="40000"/>
                  </a:schemeClr>
                </a:solidFill>
              </a:rPr>
              <a:t>In so doing, denied the inspiration of the gospel accounts.</a:t>
            </a:r>
            <a:endParaRPr lang="en-US" b="1" dirty="0">
              <a:solidFill>
                <a:schemeClr val="accent2">
                  <a:lumMod val="60000"/>
                  <a:lumOff val="40000"/>
                </a:schemeClr>
              </a:solidFill>
            </a:endParaRPr>
          </a:p>
        </p:txBody>
      </p:sp>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Catholics and Evolution</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a:t>The present pope (Benedict XVI) signed off on a July 2004 statement while serving as a Cardinal in the </a:t>
            </a:r>
            <a:r>
              <a:rPr lang="en-US" dirty="0" smtClean="0"/>
              <a:t>Catholic church</a:t>
            </a:r>
            <a:r>
              <a:rPr lang="en-US" dirty="0"/>
              <a:t>. The statement endorsed as true the view that the universe began with the “Big Bang” postulated by stellar evolutionists, and that all life has descended through evolutionary processes from an initial microscopic organism formed 3.5 to 4 billion years ago.</a:t>
            </a:r>
          </a:p>
        </p:txBody>
      </p:sp>
    </p:spTree>
    <p:extLst>
      <p:ext uri="{BB962C8B-B14F-4D97-AF65-F5344CB8AC3E}">
        <p14:creationId xmlns:p14="http://schemas.microsoft.com/office/powerpoint/2010/main" val="2453050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normAutofit fontScale="90000"/>
          </a:bodyPr>
          <a:lstStyle/>
          <a:p>
            <a:pPr algn="l"/>
            <a:r>
              <a:rPr lang="en-US" dirty="0" smtClean="0"/>
              <a:t>“Modern” Archaeology (Davidic Kingdom)</a:t>
            </a:r>
            <a:endParaRPr lang="en-US" dirty="0"/>
          </a:p>
        </p:txBody>
      </p:sp>
      <p:sp>
        <p:nvSpPr>
          <p:cNvPr id="3" name="Subtitle 2"/>
          <p:cNvSpPr>
            <a:spLocks noGrp="1"/>
          </p:cNvSpPr>
          <p:nvPr>
            <p:ph type="subTitle" idx="1"/>
          </p:nvPr>
        </p:nvSpPr>
        <p:spPr>
          <a:xfrm>
            <a:off x="381000" y="1371600"/>
            <a:ext cx="8382000" cy="4953000"/>
          </a:xfrm>
        </p:spPr>
        <p:txBody>
          <a:bodyPr>
            <a:normAutofit/>
          </a:bodyPr>
          <a:lstStyle/>
          <a:p>
            <a:pPr indent="236538" algn="l"/>
            <a:r>
              <a:rPr lang="en-US" sz="2800" dirty="0"/>
              <a:t>During David's time, as Finkelstein </a:t>
            </a:r>
            <a:r>
              <a:rPr lang="en-US" sz="2800" i="1" dirty="0" smtClean="0"/>
              <a:t>(Archaeologist Israel </a:t>
            </a:r>
            <a:r>
              <a:rPr lang="en-US" sz="2800" i="1" dirty="0" err="1" smtClean="0"/>
              <a:t>Finklestein</a:t>
            </a:r>
            <a:r>
              <a:rPr lang="en-US" sz="2800" i="1" dirty="0" smtClean="0"/>
              <a:t>, Tel Aviv University) </a:t>
            </a:r>
            <a:r>
              <a:rPr lang="en-US" sz="2800" dirty="0" smtClean="0"/>
              <a:t>casts </a:t>
            </a:r>
            <a:r>
              <a:rPr lang="en-US" sz="2800" dirty="0"/>
              <a:t>it, Jerusalem was little more than a "hill-country village," David himself a raggedy upstart akin to </a:t>
            </a:r>
            <a:r>
              <a:rPr lang="en-US" sz="2800" dirty="0" err="1"/>
              <a:t>Pancho</a:t>
            </a:r>
            <a:r>
              <a:rPr lang="en-US" sz="2800" dirty="0"/>
              <a:t> Villa, and his legion of followers more like "500 people with sticks in their hands shouting and cursing and spitting—not the stuff of great armies of chariots described in the text</a:t>
            </a:r>
            <a:r>
              <a:rPr lang="en-US" sz="2800" dirty="0" smtClean="0"/>
              <a:t>.</a:t>
            </a:r>
          </a:p>
          <a:p>
            <a:pPr indent="236538" algn="l"/>
            <a:endParaRPr lang="en-US" sz="1800" dirty="0"/>
          </a:p>
          <a:p>
            <a:pPr indent="236538" algn="r"/>
            <a:r>
              <a:rPr lang="en-US" sz="2400" i="1" dirty="0" smtClean="0">
                <a:solidFill>
                  <a:schemeClr val="accent2">
                    <a:lumMod val="60000"/>
                    <a:lumOff val="40000"/>
                  </a:schemeClr>
                </a:solidFill>
              </a:rPr>
              <a:t>(NationalGeographic.com, David and Solomon)</a:t>
            </a:r>
            <a:endParaRPr lang="en-US" sz="2400" i="1" dirty="0">
              <a:solidFill>
                <a:schemeClr val="accent2">
                  <a:lumMod val="60000"/>
                  <a:lumOff val="40000"/>
                </a:schemeClr>
              </a:solidFill>
            </a:endParaRPr>
          </a:p>
        </p:txBody>
      </p:sp>
    </p:spTree>
    <p:extLst>
      <p:ext uri="{BB962C8B-B14F-4D97-AF65-F5344CB8AC3E}">
        <p14:creationId xmlns:p14="http://schemas.microsoft.com/office/powerpoint/2010/main" val="2453050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82000" cy="2362200"/>
          </a:xfrm>
        </p:spPr>
        <p:txBody>
          <a:bodyPr>
            <a:noAutofit/>
          </a:bodyPr>
          <a:lstStyle/>
          <a:p>
            <a:r>
              <a:rPr lang="en-US" sz="3600" dirty="0">
                <a:effectLst/>
              </a:rPr>
              <a:t>Bible doctrines </a:t>
            </a:r>
            <a:r>
              <a:rPr lang="en-US" sz="3600" dirty="0" smtClean="0">
                <a:effectLst/>
              </a:rPr>
              <a:t>regarding</a:t>
            </a:r>
            <a:br>
              <a:rPr lang="en-US" sz="3600" dirty="0" smtClean="0">
                <a:effectLst/>
              </a:rPr>
            </a:br>
            <a:r>
              <a:rPr lang="en-US" sz="3600" dirty="0" smtClean="0">
                <a:effectLst/>
              </a:rPr>
              <a:t>women</a:t>
            </a:r>
            <a:r>
              <a:rPr lang="en-US" sz="3600" dirty="0">
                <a:effectLst/>
              </a:rPr>
              <a:t>, homosexuality, the sanctity of </a:t>
            </a:r>
            <a:r>
              <a:rPr lang="en-US" sz="3600" dirty="0" smtClean="0">
                <a:effectLst/>
              </a:rPr>
              <a:t>life</a:t>
            </a:r>
            <a:br>
              <a:rPr lang="en-US" sz="3600" dirty="0" smtClean="0">
                <a:effectLst/>
              </a:rPr>
            </a:br>
            <a:r>
              <a:rPr lang="en-US" sz="3600" dirty="0" smtClean="0">
                <a:effectLst/>
              </a:rPr>
              <a:t>and </a:t>
            </a:r>
            <a:r>
              <a:rPr lang="en-US" sz="3600" dirty="0">
                <a:effectLst/>
              </a:rPr>
              <a:t>morality are rejected </a:t>
            </a:r>
            <a:r>
              <a:rPr lang="en-US" sz="3600" dirty="0" smtClean="0">
                <a:effectLst/>
              </a:rPr>
              <a:t>as</a:t>
            </a:r>
            <a:br>
              <a:rPr lang="en-US" sz="3600" dirty="0" smtClean="0">
                <a:effectLst/>
              </a:rPr>
            </a:br>
            <a:r>
              <a:rPr lang="en-US" sz="3600" dirty="0" smtClean="0">
                <a:effectLst/>
              </a:rPr>
              <a:t>not </a:t>
            </a:r>
            <a:r>
              <a:rPr lang="en-US" sz="3600" dirty="0">
                <a:effectLst/>
              </a:rPr>
              <a:t>only unworkable, but also unpalatable. </a:t>
            </a:r>
            <a:endParaRPr lang="en-US" sz="3600" dirty="0"/>
          </a:p>
        </p:txBody>
      </p:sp>
      <p:sp>
        <p:nvSpPr>
          <p:cNvPr id="3" name="Subtitle 2"/>
          <p:cNvSpPr>
            <a:spLocks noGrp="1"/>
          </p:cNvSpPr>
          <p:nvPr>
            <p:ph type="subTitle" idx="1"/>
          </p:nvPr>
        </p:nvSpPr>
        <p:spPr>
          <a:xfrm>
            <a:off x="381000" y="2971800"/>
            <a:ext cx="8382000" cy="3352800"/>
          </a:xfrm>
        </p:spPr>
        <p:txBody>
          <a:bodyPr/>
          <a:lstStyle/>
          <a:p>
            <a:pPr indent="236538" algn="l"/>
            <a:r>
              <a:rPr lang="en-US" dirty="0"/>
              <a:t>“Woe to those who call evil good, and good evil; Who put darkness for light, and light for darkness; Who put bitter for sweet, and sweet for bitter! Woe to those who are wise in their own eyes, And prudent in their own sight</a:t>
            </a:r>
            <a:r>
              <a:rPr lang="en-US" dirty="0" smtClean="0"/>
              <a:t>!”</a:t>
            </a:r>
          </a:p>
          <a:p>
            <a:pPr indent="236538" algn="r"/>
            <a:r>
              <a:rPr lang="en-US" dirty="0" smtClean="0"/>
              <a:t> </a:t>
            </a:r>
            <a:r>
              <a:rPr lang="en-US" dirty="0"/>
              <a:t>(Isaiah 5:20-21</a:t>
            </a:r>
            <a:r>
              <a:rPr lang="en-US" dirty="0" smtClean="0"/>
              <a:t>) </a:t>
            </a:r>
            <a:endParaRPr lang="en-US" dirty="0"/>
          </a:p>
        </p:txBody>
      </p:sp>
    </p:spTree>
    <p:extLst>
      <p:ext uri="{BB962C8B-B14F-4D97-AF65-F5344CB8AC3E}">
        <p14:creationId xmlns:p14="http://schemas.microsoft.com/office/powerpoint/2010/main" val="2453050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86800" cy="762000"/>
          </a:xfrm>
        </p:spPr>
        <p:txBody>
          <a:bodyPr>
            <a:noAutofit/>
          </a:bodyPr>
          <a:lstStyle/>
          <a:p>
            <a:r>
              <a:rPr lang="en-US" sz="3300" dirty="0" smtClean="0"/>
              <a:t>Improper Attitudes Toward Knowledge in the Church</a:t>
            </a:r>
            <a:endParaRPr lang="en-US" sz="3300" dirty="0"/>
          </a:p>
        </p:txBody>
      </p:sp>
      <p:sp>
        <p:nvSpPr>
          <p:cNvPr id="3" name="Subtitle 2"/>
          <p:cNvSpPr>
            <a:spLocks noGrp="1"/>
          </p:cNvSpPr>
          <p:nvPr>
            <p:ph type="subTitle" idx="1"/>
          </p:nvPr>
        </p:nvSpPr>
        <p:spPr>
          <a:xfrm>
            <a:off x="381000" y="1143000"/>
            <a:ext cx="8458200" cy="5562600"/>
          </a:xfrm>
        </p:spPr>
        <p:txBody>
          <a:bodyPr>
            <a:normAutofit fontScale="85000" lnSpcReduction="10000"/>
          </a:bodyPr>
          <a:lstStyle/>
          <a:p>
            <a:pPr algn="l"/>
            <a:r>
              <a:rPr lang="en-US" b="1" dirty="0" smtClean="0"/>
              <a:t>What I have personally observed</a:t>
            </a:r>
          </a:p>
          <a:p>
            <a:pPr marL="574675" lvl="1" indent="-280988" algn="l" fontAlgn="t">
              <a:buFont typeface="Arial" pitchFamily="34" charset="0"/>
              <a:buChar char="•"/>
            </a:pPr>
            <a:r>
              <a:rPr lang="en-US" dirty="0">
                <a:solidFill>
                  <a:schemeClr val="bg1"/>
                </a:solidFill>
                <a:latin typeface="Georgia" pitchFamily="18" charset="0"/>
              </a:rPr>
              <a:t>Bible discussions where long held positions regarding Bible doctrines on eschatology, </a:t>
            </a:r>
            <a:r>
              <a:rPr lang="en-US" dirty="0" smtClean="0">
                <a:solidFill>
                  <a:schemeClr val="bg1"/>
                </a:solidFill>
                <a:latin typeface="Georgia" pitchFamily="18" charset="0"/>
              </a:rPr>
              <a:t>L.S., Inst. Music, </a:t>
            </a:r>
            <a:r>
              <a:rPr lang="en-US" dirty="0">
                <a:solidFill>
                  <a:schemeClr val="bg1"/>
                </a:solidFill>
                <a:latin typeface="Georgia" pitchFamily="18" charset="0"/>
              </a:rPr>
              <a:t>and the </a:t>
            </a:r>
            <a:r>
              <a:rPr lang="en-US" dirty="0" smtClean="0">
                <a:solidFill>
                  <a:schemeClr val="bg1"/>
                </a:solidFill>
                <a:latin typeface="Georgia" pitchFamily="18" charset="0"/>
              </a:rPr>
              <a:t>org. </a:t>
            </a:r>
            <a:r>
              <a:rPr lang="en-US" dirty="0">
                <a:solidFill>
                  <a:schemeClr val="bg1"/>
                </a:solidFill>
                <a:latin typeface="Georgia" pitchFamily="18" charset="0"/>
              </a:rPr>
              <a:t>and work of the church are characterized as merely traditional, and often legalistic. Such positions are dismissed as irrelevant and narrow minded. </a:t>
            </a:r>
          </a:p>
          <a:p>
            <a:pPr marL="574675" lvl="1" indent="-280988" algn="l" fontAlgn="t">
              <a:buFont typeface="Arial" pitchFamily="34" charset="0"/>
              <a:buChar char="•"/>
            </a:pPr>
            <a:r>
              <a:rPr lang="en-US" dirty="0">
                <a:solidFill>
                  <a:schemeClr val="bg1"/>
                </a:solidFill>
                <a:latin typeface="Georgia" pitchFamily="18" charset="0"/>
              </a:rPr>
              <a:t>The call for doctrinal purity rejected in favor of a call for tolerance and diversity. </a:t>
            </a:r>
          </a:p>
          <a:p>
            <a:pPr marL="574675" lvl="1" indent="-280988" algn="l" fontAlgn="t">
              <a:buFont typeface="Arial" pitchFamily="34" charset="0"/>
              <a:buChar char="•"/>
            </a:pPr>
            <a:r>
              <a:rPr lang="en-US" dirty="0">
                <a:solidFill>
                  <a:schemeClr val="bg1"/>
                </a:solidFill>
                <a:latin typeface="Georgia" pitchFamily="18" charset="0"/>
              </a:rPr>
              <a:t>Contending for the faith seen as an indication of arrogance and a lack of love - “like the Pharisees of old”. </a:t>
            </a:r>
          </a:p>
          <a:p>
            <a:pPr marL="574675" lvl="1" indent="-280988" algn="l" fontAlgn="t">
              <a:buFont typeface="Arial" pitchFamily="34" charset="0"/>
              <a:buChar char="•"/>
            </a:pPr>
            <a:r>
              <a:rPr lang="en-US" dirty="0">
                <a:solidFill>
                  <a:schemeClr val="bg1"/>
                </a:solidFill>
                <a:latin typeface="Georgia" pitchFamily="18" charset="0"/>
              </a:rPr>
              <a:t>Arguments made for unscriptural positions </a:t>
            </a:r>
            <a:r>
              <a:rPr lang="en-US" dirty="0" smtClean="0">
                <a:solidFill>
                  <a:schemeClr val="bg1"/>
                </a:solidFill>
                <a:latin typeface="Georgia" pitchFamily="18" charset="0"/>
              </a:rPr>
              <a:t>- clearly </a:t>
            </a:r>
            <a:r>
              <a:rPr lang="en-US" dirty="0">
                <a:solidFill>
                  <a:schemeClr val="bg1"/>
                </a:solidFill>
                <a:latin typeface="Georgia" pitchFamily="18" charset="0"/>
              </a:rPr>
              <a:t>indicate a lack of knowledge regarding simple concepts of Biblical authority. </a:t>
            </a:r>
          </a:p>
          <a:p>
            <a:pPr marL="574675" lvl="1" indent="-280988" algn="l" fontAlgn="t">
              <a:buFont typeface="Arial" pitchFamily="34" charset="0"/>
              <a:buChar char="•"/>
            </a:pPr>
            <a:r>
              <a:rPr lang="en-US" dirty="0">
                <a:solidFill>
                  <a:schemeClr val="bg1"/>
                </a:solidFill>
                <a:latin typeface="Georgia" pitchFamily="18" charset="0"/>
              </a:rPr>
              <a:t>Devotional and experiential expressions of faith that are favored over reasoned conclusions based upon scripture.</a:t>
            </a:r>
          </a:p>
          <a:p>
            <a:pPr marL="914400" lvl="1" indent="-457200" algn="l">
              <a:buFont typeface="Arial" pitchFamily="34" charset="0"/>
              <a:buChar char="•"/>
            </a:pPr>
            <a:endParaRPr lang="en-US" dirty="0">
              <a:solidFill>
                <a:schemeClr val="bg1"/>
              </a:solidFill>
              <a:latin typeface="Georgia" pitchFamily="18" charset="0"/>
            </a:endParaRPr>
          </a:p>
        </p:txBody>
      </p:sp>
    </p:spTree>
    <p:extLst>
      <p:ext uri="{BB962C8B-B14F-4D97-AF65-F5344CB8AC3E}">
        <p14:creationId xmlns:p14="http://schemas.microsoft.com/office/powerpoint/2010/main" val="253309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1 Corinthians 8:1-3</a:t>
            </a:r>
            <a:endParaRPr lang="en-US" dirty="0"/>
          </a:p>
        </p:txBody>
      </p:sp>
      <p:sp>
        <p:nvSpPr>
          <p:cNvPr id="3" name="Subtitle 2"/>
          <p:cNvSpPr>
            <a:spLocks noGrp="1"/>
          </p:cNvSpPr>
          <p:nvPr>
            <p:ph type="subTitle" idx="1"/>
          </p:nvPr>
        </p:nvSpPr>
        <p:spPr>
          <a:xfrm>
            <a:off x="381000" y="1371600"/>
            <a:ext cx="8382000" cy="5105400"/>
          </a:xfrm>
        </p:spPr>
        <p:txBody>
          <a:bodyPr>
            <a:normAutofit/>
          </a:bodyPr>
          <a:lstStyle/>
          <a:p>
            <a:pPr indent="236538" algn="l"/>
            <a:r>
              <a:rPr lang="en-US" dirty="0" smtClean="0"/>
              <a:t>Now concerning things offered                      to idols: We know that we all have knowledge. </a:t>
            </a:r>
            <a:r>
              <a:rPr lang="en-US" u="sng" dirty="0" smtClean="0"/>
              <a:t>Knowledge puffs up</a:t>
            </a:r>
            <a:r>
              <a:rPr lang="en-US" dirty="0" smtClean="0"/>
              <a:t>, but love edifies. </a:t>
            </a:r>
            <a:r>
              <a:rPr lang="en-US" baseline="30000" dirty="0" smtClean="0"/>
              <a:t>2 </a:t>
            </a:r>
            <a:r>
              <a:rPr lang="en-US" dirty="0" smtClean="0"/>
              <a:t>And if anyone thinks that he knows anything, he knows nothing yet as he ought to know. </a:t>
            </a:r>
            <a:r>
              <a:rPr lang="en-US" baseline="30000" dirty="0" smtClean="0"/>
              <a:t>3 </a:t>
            </a:r>
            <a:r>
              <a:rPr lang="en-US" dirty="0" smtClean="0"/>
              <a:t>But if anyone loves God, this one is known by Him.</a:t>
            </a:r>
          </a:p>
          <a:p>
            <a:pPr indent="236538" algn="l"/>
            <a:endParaRPr lang="en-US" sz="1400" dirty="0" smtClean="0"/>
          </a:p>
          <a:p>
            <a:r>
              <a:rPr lang="en-US" b="1" dirty="0" smtClean="0">
                <a:solidFill>
                  <a:schemeClr val="accent2">
                    <a:lumMod val="60000"/>
                    <a:lumOff val="40000"/>
                  </a:schemeClr>
                </a:solidFill>
              </a:rPr>
              <a:t>Knowledge</a:t>
            </a:r>
            <a:r>
              <a:rPr lang="en-US" b="1" dirty="0">
                <a:solidFill>
                  <a:schemeClr val="accent2">
                    <a:lumMod val="60000"/>
                    <a:lumOff val="40000"/>
                  </a:schemeClr>
                </a:solidFill>
              </a:rPr>
              <a:t>, in and of itself is not only insufficient, but fraught with danger.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599" y="267757"/>
            <a:ext cx="1832487" cy="1217586"/>
          </a:xfrm>
          <a:prstGeom prst="rect">
            <a:avLst/>
          </a:prstGeom>
          <a:ln w="9525">
            <a:solidFill>
              <a:schemeClr val="tx1"/>
            </a:solidFill>
          </a:ln>
          <a:effectLst>
            <a:reflection blurRad="6350" stA="52000" endA="300" endPos="35000" dir="5400000" sy="-100000" algn="bl" rotWithShape="0"/>
          </a:effectLst>
        </p:spPr>
      </p:pic>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Autofit/>
          </a:bodyPr>
          <a:lstStyle/>
          <a:p>
            <a:r>
              <a:rPr lang="en-US" sz="3600" dirty="0" smtClean="0"/>
              <a:t>Proper Attitude Towards Knowledge of Truth</a:t>
            </a:r>
            <a:endParaRPr lang="en-US" sz="3600" dirty="0"/>
          </a:p>
        </p:txBody>
      </p:sp>
      <p:sp>
        <p:nvSpPr>
          <p:cNvPr id="3" name="Subtitle 2"/>
          <p:cNvSpPr>
            <a:spLocks noGrp="1"/>
          </p:cNvSpPr>
          <p:nvPr>
            <p:ph type="subTitle" idx="1"/>
          </p:nvPr>
        </p:nvSpPr>
        <p:spPr>
          <a:xfrm>
            <a:off x="304800" y="1219200"/>
            <a:ext cx="8458200" cy="5105400"/>
          </a:xfrm>
        </p:spPr>
        <p:txBody>
          <a:bodyPr>
            <a:normAutofit/>
          </a:bodyPr>
          <a:lstStyle/>
          <a:p>
            <a:pPr marL="457200" indent="-457200" algn="l">
              <a:buFont typeface="Arial" pitchFamily="34" charset="0"/>
              <a:buChar char="•"/>
            </a:pPr>
            <a:r>
              <a:rPr lang="en-US" sz="3000" b="1" dirty="0" smtClean="0"/>
              <a:t>Knowledge Important</a:t>
            </a:r>
          </a:p>
          <a:p>
            <a:pPr marL="914400" lvl="1" indent="-457200" algn="l">
              <a:buFont typeface="Arial" pitchFamily="34" charset="0"/>
              <a:buChar char="•"/>
            </a:pPr>
            <a:r>
              <a:rPr lang="en-US" dirty="0" smtClean="0">
                <a:solidFill>
                  <a:schemeClr val="bg1"/>
                </a:solidFill>
                <a:latin typeface="Georgia" pitchFamily="18" charset="0"/>
              </a:rPr>
              <a:t>(2 Timothy 2:15; Psalm 1:1-2)</a:t>
            </a:r>
          </a:p>
          <a:p>
            <a:pPr marL="457200" indent="-457200" algn="l">
              <a:buFont typeface="Arial" pitchFamily="34" charset="0"/>
              <a:buChar char="•"/>
            </a:pPr>
            <a:r>
              <a:rPr lang="en-US" sz="3000" b="1" dirty="0" smtClean="0"/>
              <a:t>Knowledge </a:t>
            </a:r>
            <a:r>
              <a:rPr lang="en-US" sz="3000" b="1" i="1" dirty="0" smtClean="0"/>
              <a:t>per se </a:t>
            </a:r>
            <a:r>
              <a:rPr lang="en-US" sz="3000" b="1" dirty="0" smtClean="0"/>
              <a:t>not basis of salvation</a:t>
            </a:r>
          </a:p>
          <a:p>
            <a:pPr marL="914400" lvl="1" indent="-457200" algn="l">
              <a:buFont typeface="Arial" pitchFamily="34" charset="0"/>
              <a:buChar char="•"/>
            </a:pPr>
            <a:r>
              <a:rPr lang="en-US" dirty="0" smtClean="0">
                <a:solidFill>
                  <a:schemeClr val="bg1"/>
                </a:solidFill>
                <a:latin typeface="Georgia" pitchFamily="18" charset="0"/>
              </a:rPr>
              <a:t>(Acts 8:39 - Eunuch; 2 Timothy 4:7 - Paul)</a:t>
            </a:r>
          </a:p>
          <a:p>
            <a:pPr marL="457200" indent="-457200" algn="l">
              <a:buFont typeface="Arial" pitchFamily="34" charset="0"/>
              <a:buChar char="•"/>
            </a:pPr>
            <a:r>
              <a:rPr lang="en-US" sz="3000" b="1" dirty="0" smtClean="0"/>
              <a:t>Why is knowledge important?</a:t>
            </a:r>
          </a:p>
          <a:p>
            <a:pPr marL="914400" lvl="1" indent="-457200" algn="l">
              <a:buFont typeface="Arial" pitchFamily="34" charset="0"/>
              <a:buChar char="•"/>
            </a:pPr>
            <a:r>
              <a:rPr lang="en-US" dirty="0" smtClean="0">
                <a:solidFill>
                  <a:schemeClr val="bg1"/>
                </a:solidFill>
                <a:latin typeface="Georgia" pitchFamily="18" charset="0"/>
              </a:rPr>
              <a:t>Know what God requires/prohibits (Psa. 1:1-2)</a:t>
            </a:r>
          </a:p>
          <a:p>
            <a:pPr marL="914400" lvl="1" indent="-457200" algn="l">
              <a:buFont typeface="Arial" pitchFamily="34" charset="0"/>
              <a:buChar char="•"/>
            </a:pPr>
            <a:r>
              <a:rPr lang="en-US" dirty="0" smtClean="0">
                <a:solidFill>
                  <a:schemeClr val="bg1"/>
                </a:solidFill>
                <a:latin typeface="Georgia" pitchFamily="18" charset="0"/>
              </a:rPr>
              <a:t>Helps to mature (cf. Hebrews 5:12)</a:t>
            </a:r>
          </a:p>
          <a:p>
            <a:pPr marL="914400" lvl="1" indent="-457200" algn="l">
              <a:buFont typeface="Arial" pitchFamily="34" charset="0"/>
              <a:buChar char="•"/>
            </a:pPr>
            <a:r>
              <a:rPr lang="en-US" dirty="0" smtClean="0">
                <a:solidFill>
                  <a:schemeClr val="bg1"/>
                </a:solidFill>
                <a:latin typeface="Georgia" pitchFamily="18" charset="0"/>
              </a:rPr>
              <a:t>Gives an answer for temptation (cf. Mat. 4)</a:t>
            </a:r>
          </a:p>
          <a:p>
            <a:pPr marL="914400" lvl="1" indent="-457200" algn="l">
              <a:buFont typeface="Arial" pitchFamily="34" charset="0"/>
              <a:buChar char="•"/>
            </a:pPr>
            <a:r>
              <a:rPr lang="en-US" dirty="0" smtClean="0">
                <a:solidFill>
                  <a:schemeClr val="bg1"/>
                </a:solidFill>
                <a:latin typeface="Georgia" pitchFamily="18" charset="0"/>
              </a:rPr>
              <a:t>Builds our faith (cf. Romans 10:17)</a:t>
            </a:r>
          </a:p>
          <a:p>
            <a:pPr marL="914400" lvl="1" indent="-457200" algn="l">
              <a:buFont typeface="Arial" pitchFamily="34" charset="0"/>
              <a:buChar char="•"/>
            </a:pPr>
            <a:endParaRPr lang="en-US" b="1" dirty="0"/>
          </a:p>
        </p:txBody>
      </p:sp>
    </p:spTree>
    <p:extLst>
      <p:ext uri="{BB962C8B-B14F-4D97-AF65-F5344CB8AC3E}">
        <p14:creationId xmlns:p14="http://schemas.microsoft.com/office/powerpoint/2010/main" val="398678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Autofit/>
          </a:bodyPr>
          <a:lstStyle/>
          <a:p>
            <a:r>
              <a:rPr lang="en-US" sz="3600" dirty="0" smtClean="0"/>
              <a:t>Contrast: Modern Preacher VS Paul</a:t>
            </a:r>
            <a:endParaRPr lang="en-US" sz="3600" dirty="0"/>
          </a:p>
        </p:txBody>
      </p:sp>
      <p:sp>
        <p:nvSpPr>
          <p:cNvPr id="3" name="Subtitle 2"/>
          <p:cNvSpPr>
            <a:spLocks noGrp="1"/>
          </p:cNvSpPr>
          <p:nvPr>
            <p:ph type="subTitle" idx="1"/>
          </p:nvPr>
        </p:nvSpPr>
        <p:spPr>
          <a:xfrm>
            <a:off x="304800" y="1219200"/>
            <a:ext cx="8458200" cy="5105400"/>
          </a:xfrm>
        </p:spPr>
        <p:txBody>
          <a:bodyPr>
            <a:normAutofit/>
          </a:bodyPr>
          <a:lstStyle/>
          <a:p>
            <a:pPr algn="l"/>
            <a:r>
              <a:rPr lang="en-US" sz="3000" b="1" dirty="0" smtClean="0"/>
              <a:t>Modern Preacher</a:t>
            </a:r>
          </a:p>
          <a:p>
            <a:pPr marL="693738" lvl="1" indent="-457200" algn="l">
              <a:buFont typeface="Arial" pitchFamily="34" charset="0"/>
              <a:buChar char="•"/>
            </a:pPr>
            <a:r>
              <a:rPr lang="en-US" dirty="0" smtClean="0">
                <a:solidFill>
                  <a:schemeClr val="bg1"/>
                </a:solidFill>
                <a:latin typeface="Georgia" pitchFamily="18" charset="0"/>
              </a:rPr>
              <a:t>Rounded education – Erudite and well read</a:t>
            </a:r>
          </a:p>
          <a:p>
            <a:pPr marL="693738" lvl="1" indent="-457200" algn="l">
              <a:buFont typeface="Arial" pitchFamily="34" charset="0"/>
              <a:buChar char="•"/>
            </a:pPr>
            <a:r>
              <a:rPr lang="en-US" dirty="0" smtClean="0">
                <a:solidFill>
                  <a:schemeClr val="bg1"/>
                </a:solidFill>
                <a:latin typeface="Georgia" pitchFamily="18" charset="0"/>
              </a:rPr>
              <a:t>Inundated with humanistic philosophy</a:t>
            </a:r>
          </a:p>
          <a:p>
            <a:pPr marL="693738" lvl="1" indent="-457200" algn="l">
              <a:buFont typeface="Arial" pitchFamily="34" charset="0"/>
              <a:buChar char="•"/>
            </a:pPr>
            <a:r>
              <a:rPr lang="en-US" dirty="0" smtClean="0">
                <a:solidFill>
                  <a:schemeClr val="bg1"/>
                </a:solidFill>
                <a:latin typeface="Georgia" pitchFamily="18" charset="0"/>
              </a:rPr>
              <a:t>Seminary and Post graduate studies in the hotbed of modernism</a:t>
            </a:r>
          </a:p>
          <a:p>
            <a:pPr marL="693738" lvl="1" indent="-457200" algn="l">
              <a:buFont typeface="Arial" pitchFamily="34" charset="0"/>
              <a:buChar char="•"/>
            </a:pPr>
            <a:r>
              <a:rPr lang="en-US" dirty="0" smtClean="0">
                <a:solidFill>
                  <a:schemeClr val="bg1"/>
                </a:solidFill>
                <a:latin typeface="Georgia" pitchFamily="18" charset="0"/>
              </a:rPr>
              <a:t>No wonder that he comes out the other side with doubts and equivocations – and spreads them to others</a:t>
            </a:r>
          </a:p>
          <a:p>
            <a:pPr marL="693738" indent="-693738" algn="l"/>
            <a:r>
              <a:rPr lang="en-US" sz="3000" b="1" dirty="0" smtClean="0"/>
              <a:t>The Apostle Paul</a:t>
            </a:r>
          </a:p>
          <a:p>
            <a:pPr marL="693738" lvl="1" indent="-457200" algn="l">
              <a:buFont typeface="Arial" pitchFamily="34" charset="0"/>
              <a:buChar char="•"/>
            </a:pPr>
            <a:r>
              <a:rPr lang="en-US" dirty="0" smtClean="0">
                <a:solidFill>
                  <a:schemeClr val="bg1"/>
                </a:solidFill>
                <a:latin typeface="Georgia" pitchFamily="18" charset="0"/>
              </a:rPr>
              <a:t>(Philippians 3:7-11; 1 Corinthians 2:1-5)</a:t>
            </a:r>
          </a:p>
        </p:txBody>
      </p:sp>
    </p:spTree>
    <p:extLst>
      <p:ext uri="{BB962C8B-B14F-4D97-AF65-F5344CB8AC3E}">
        <p14:creationId xmlns:p14="http://schemas.microsoft.com/office/powerpoint/2010/main" val="427852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Autofit/>
          </a:bodyPr>
          <a:lstStyle/>
          <a:p>
            <a:r>
              <a:rPr lang="en-US" sz="3600" dirty="0" smtClean="0"/>
              <a:t>Contrast: Apostles VS Modern Christian</a:t>
            </a:r>
            <a:endParaRPr lang="en-US" sz="3600" dirty="0"/>
          </a:p>
        </p:txBody>
      </p:sp>
      <p:sp>
        <p:nvSpPr>
          <p:cNvPr id="3" name="Subtitle 2"/>
          <p:cNvSpPr>
            <a:spLocks noGrp="1"/>
          </p:cNvSpPr>
          <p:nvPr>
            <p:ph type="subTitle" idx="1"/>
          </p:nvPr>
        </p:nvSpPr>
        <p:spPr>
          <a:xfrm>
            <a:off x="304800" y="1219200"/>
            <a:ext cx="8458200" cy="5334000"/>
          </a:xfrm>
        </p:spPr>
        <p:txBody>
          <a:bodyPr>
            <a:normAutofit/>
          </a:bodyPr>
          <a:lstStyle/>
          <a:p>
            <a:pPr algn="l"/>
            <a:r>
              <a:rPr lang="en-US" sz="3000" b="1" dirty="0" smtClean="0"/>
              <a:t>Modern Christian</a:t>
            </a:r>
          </a:p>
          <a:p>
            <a:pPr marL="693738" lvl="1" indent="-457200" algn="l">
              <a:buFont typeface="Arial" pitchFamily="34" charset="0"/>
              <a:buChar char="•"/>
            </a:pPr>
            <a:r>
              <a:rPr lang="en-US" dirty="0" smtClean="0">
                <a:solidFill>
                  <a:schemeClr val="bg1"/>
                </a:solidFill>
                <a:latin typeface="Georgia" pitchFamily="18" charset="0"/>
              </a:rPr>
              <a:t>Shaken by modern archeology</a:t>
            </a:r>
          </a:p>
          <a:p>
            <a:pPr marL="693738" lvl="1" indent="-457200" algn="l">
              <a:buFont typeface="Arial" pitchFamily="34" charset="0"/>
              <a:buChar char="•"/>
            </a:pPr>
            <a:r>
              <a:rPr lang="en-US" dirty="0" smtClean="0">
                <a:solidFill>
                  <a:schemeClr val="bg1"/>
                </a:solidFill>
                <a:latin typeface="Georgia" pitchFamily="18" charset="0"/>
              </a:rPr>
              <a:t>Shaken by modern astronomy (Mars water)</a:t>
            </a:r>
          </a:p>
          <a:p>
            <a:pPr marL="693738" lvl="1" indent="-457200" algn="l">
              <a:buFont typeface="Arial" pitchFamily="34" charset="0"/>
              <a:buChar char="•"/>
            </a:pPr>
            <a:r>
              <a:rPr lang="en-US" dirty="0" smtClean="0">
                <a:solidFill>
                  <a:schemeClr val="bg1"/>
                </a:solidFill>
                <a:latin typeface="Georgia" pitchFamily="18" charset="0"/>
              </a:rPr>
              <a:t>Shaken by modern physics (Higgs-Boson </a:t>
            </a:r>
            <a:r>
              <a:rPr lang="en-US" dirty="0" err="1" smtClean="0">
                <a:solidFill>
                  <a:schemeClr val="bg1"/>
                </a:solidFill>
                <a:latin typeface="Georgia" pitchFamily="18" charset="0"/>
              </a:rPr>
              <a:t>prtcl</a:t>
            </a:r>
            <a:r>
              <a:rPr lang="en-US" dirty="0" smtClean="0">
                <a:solidFill>
                  <a:schemeClr val="bg1"/>
                </a:solidFill>
                <a:latin typeface="Georgia" pitchFamily="18" charset="0"/>
              </a:rPr>
              <a:t>.)</a:t>
            </a:r>
          </a:p>
          <a:p>
            <a:pPr marL="693738" lvl="1" indent="-457200" algn="l">
              <a:buFont typeface="Arial" pitchFamily="34" charset="0"/>
              <a:buChar char="•"/>
            </a:pPr>
            <a:r>
              <a:rPr lang="en-US" dirty="0" smtClean="0">
                <a:solidFill>
                  <a:schemeClr val="bg1"/>
                </a:solidFill>
                <a:latin typeface="Georgia" pitchFamily="18" charset="0"/>
              </a:rPr>
              <a:t>Compromise Bible w/ modern science</a:t>
            </a:r>
          </a:p>
          <a:p>
            <a:pPr marL="693738" indent="-693738" algn="l"/>
            <a:r>
              <a:rPr lang="en-US" sz="3000" b="1" dirty="0" smtClean="0"/>
              <a:t>The Apostles</a:t>
            </a:r>
          </a:p>
          <a:p>
            <a:pPr marL="693738" lvl="1" indent="-457200" algn="l">
              <a:buFont typeface="Arial" pitchFamily="34" charset="0"/>
              <a:buChar char="•"/>
            </a:pPr>
            <a:r>
              <a:rPr lang="en-US" dirty="0" smtClean="0">
                <a:solidFill>
                  <a:schemeClr val="bg1"/>
                </a:solidFill>
                <a:latin typeface="Georgia" pitchFamily="18" charset="0"/>
              </a:rPr>
              <a:t>Paul (1 Cor. 15:8; Acts 26:26)</a:t>
            </a:r>
          </a:p>
          <a:p>
            <a:pPr marL="693738" lvl="1" indent="-457200" algn="l">
              <a:buFont typeface="Arial" pitchFamily="34" charset="0"/>
              <a:buChar char="•"/>
            </a:pPr>
            <a:r>
              <a:rPr lang="en-US" dirty="0" smtClean="0">
                <a:solidFill>
                  <a:schemeClr val="bg1"/>
                </a:solidFill>
                <a:latin typeface="Georgia" pitchFamily="18" charset="0"/>
              </a:rPr>
              <a:t>Peter (1 Peter 1:16-18)</a:t>
            </a:r>
          </a:p>
          <a:p>
            <a:pPr marL="693738" lvl="1" indent="-457200" algn="l">
              <a:buFont typeface="Arial" pitchFamily="34" charset="0"/>
              <a:buChar char="•"/>
            </a:pPr>
            <a:r>
              <a:rPr lang="en-US" dirty="0" smtClean="0">
                <a:solidFill>
                  <a:schemeClr val="bg1"/>
                </a:solidFill>
                <a:latin typeface="Georgia" pitchFamily="18" charset="0"/>
              </a:rPr>
              <a:t>We can have the same confidence as the apostles. (Read two paragraphs before Illus.)</a:t>
            </a:r>
          </a:p>
        </p:txBody>
      </p:sp>
    </p:spTree>
    <p:extLst>
      <p:ext uri="{BB962C8B-B14F-4D97-AF65-F5344CB8AC3E}">
        <p14:creationId xmlns:p14="http://schemas.microsoft.com/office/powerpoint/2010/main" val="97463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I Study My Bible Like I Plow My Field</a:t>
            </a:r>
            <a:endParaRPr lang="en-US" dirty="0"/>
          </a:p>
        </p:txBody>
      </p:sp>
      <p:sp>
        <p:nvSpPr>
          <p:cNvPr id="3" name="Subtitle 2"/>
          <p:cNvSpPr>
            <a:spLocks noGrp="1"/>
          </p:cNvSpPr>
          <p:nvPr>
            <p:ph type="subTitle" idx="1"/>
          </p:nvPr>
        </p:nvSpPr>
        <p:spPr>
          <a:xfrm>
            <a:off x="381000" y="1371600"/>
            <a:ext cx="8382000" cy="4953000"/>
          </a:xfrm>
        </p:spPr>
        <p:txBody>
          <a:bodyPr>
            <a:normAutofit/>
          </a:bodyPr>
          <a:lstStyle/>
          <a:p>
            <a:pPr indent="236538" algn="l"/>
            <a:r>
              <a:rPr lang="en-US" sz="2400" dirty="0"/>
              <a:t>A farmer explained: “I study my Bible like I plow my field. Oftentimes when I’m plowing or breaking new ground, my plow will get hung under a root, and if I’m going at a pretty good clip it will really jar me. But I don’t get mad and beat my mule and burn my plow. No, I just back up a little, ease over the root and get on with my plowing. Next time around I’ll probably hit that root again and it still shakes me up, but I don’t quit farming. I just back up, ease over the root and keep on working. Pretty soon I have hit that root so many times that it’s loose and the first thing you know I plow right through it and don’t even notice it. I’ve got it shook loose</a:t>
            </a:r>
            <a:r>
              <a:rPr lang="en-US" sz="2400" dirty="0" smtClean="0"/>
              <a:t>.</a:t>
            </a:r>
          </a:p>
          <a:p>
            <a:pPr indent="236538" algn="r"/>
            <a:r>
              <a:rPr lang="en-US" sz="2400" dirty="0" smtClean="0"/>
              <a:t>(Continued)</a:t>
            </a:r>
            <a:endParaRPr lang="en-US" sz="2400" dirty="0"/>
          </a:p>
        </p:txBody>
      </p:sp>
    </p:spTree>
    <p:extLst>
      <p:ext uri="{BB962C8B-B14F-4D97-AF65-F5344CB8AC3E}">
        <p14:creationId xmlns:p14="http://schemas.microsoft.com/office/powerpoint/2010/main" val="4050855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I Study My Bible Like I Plow My Field</a:t>
            </a:r>
            <a:endParaRPr lang="en-US" dirty="0"/>
          </a:p>
        </p:txBody>
      </p:sp>
      <p:sp>
        <p:nvSpPr>
          <p:cNvPr id="3" name="Subtitle 2"/>
          <p:cNvSpPr>
            <a:spLocks noGrp="1"/>
          </p:cNvSpPr>
          <p:nvPr>
            <p:ph type="subTitle" idx="1"/>
          </p:nvPr>
        </p:nvSpPr>
        <p:spPr>
          <a:xfrm>
            <a:off x="381000" y="1371600"/>
            <a:ext cx="8382000" cy="4953000"/>
          </a:xfrm>
        </p:spPr>
        <p:txBody>
          <a:bodyPr>
            <a:normAutofit/>
          </a:bodyPr>
          <a:lstStyle/>
          <a:p>
            <a:pPr algn="l" fontAlgn="t"/>
            <a:r>
              <a:rPr lang="en-US" sz="2400" dirty="0" smtClean="0"/>
              <a:t>(Continued from previous slide)</a:t>
            </a:r>
          </a:p>
          <a:p>
            <a:pPr algn="l" fontAlgn="t"/>
            <a:endParaRPr lang="en-US" sz="2400" dirty="0" smtClean="0"/>
          </a:p>
          <a:p>
            <a:pPr algn="l" fontAlgn="t"/>
            <a:r>
              <a:rPr lang="en-US" sz="2400" dirty="0" smtClean="0"/>
              <a:t>That’s </a:t>
            </a:r>
            <a:r>
              <a:rPr lang="en-US" sz="2400" dirty="0"/>
              <a:t>the way I study the Bible. When I come upon a hard passage, it might shake me up a little bit, but I don’t throw away my Bible and quit the Lord on that account. I just ease over it and keep on studying. The next time I read that passage I jar it a little bit more. I keep on doing this until finally, because of information that I have gathered from other parts of the Bible I am able to jar the passage loose. I understand it.”</a:t>
            </a:r>
          </a:p>
        </p:txBody>
      </p:sp>
    </p:spTree>
    <p:extLst>
      <p:ext uri="{BB962C8B-B14F-4D97-AF65-F5344CB8AC3E}">
        <p14:creationId xmlns:p14="http://schemas.microsoft.com/office/powerpoint/2010/main" val="3302897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924800" cy="1470025"/>
          </a:xfrm>
        </p:spPr>
        <p:txBody>
          <a:bodyPr>
            <a:normAutofit/>
          </a:bodyPr>
          <a:lstStyle/>
          <a:p>
            <a:pPr algn="l"/>
            <a:r>
              <a:rPr lang="en-US" sz="6000" dirty="0" smtClean="0"/>
              <a:t>Conclusion</a:t>
            </a:r>
            <a:endParaRPr lang="en-US" sz="6000" dirty="0"/>
          </a:p>
        </p:txBody>
      </p:sp>
      <p:sp>
        <p:nvSpPr>
          <p:cNvPr id="3" name="Subtitle 2"/>
          <p:cNvSpPr>
            <a:spLocks noGrp="1"/>
          </p:cNvSpPr>
          <p:nvPr>
            <p:ph type="subTitle" idx="1"/>
          </p:nvPr>
        </p:nvSpPr>
        <p:spPr>
          <a:xfrm>
            <a:off x="990600" y="2514600"/>
            <a:ext cx="7239000" cy="3505200"/>
          </a:xfrm>
        </p:spPr>
        <p:txBody>
          <a:bodyPr>
            <a:noAutofit/>
          </a:bodyPr>
          <a:lstStyle/>
          <a:p>
            <a:pPr fontAlgn="t"/>
            <a:r>
              <a:rPr lang="en-US" sz="4000" dirty="0"/>
              <a:t>Don’t study to gain knowledge for knowledge’s sake. </a:t>
            </a:r>
            <a:r>
              <a:rPr lang="en-US" sz="4000" i="1" dirty="0"/>
              <a:t>“Study to </a:t>
            </a:r>
            <a:r>
              <a:rPr lang="en-US" sz="4000" i="1" dirty="0" err="1"/>
              <a:t>shew</a:t>
            </a:r>
            <a:r>
              <a:rPr lang="en-US" sz="4000" i="1" dirty="0"/>
              <a:t> thyself approved unto God…”</a:t>
            </a:r>
            <a:r>
              <a:rPr lang="en-US" sz="4000" dirty="0"/>
              <a:t> (2 Timothy 2:15, KJV).</a:t>
            </a:r>
          </a:p>
        </p:txBody>
      </p:sp>
    </p:spTree>
    <p:extLst>
      <p:ext uri="{BB962C8B-B14F-4D97-AF65-F5344CB8AC3E}">
        <p14:creationId xmlns:p14="http://schemas.microsoft.com/office/powerpoint/2010/main" val="213780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p:txBody>
      </p:sp>
    </p:spTree>
    <p:extLst>
      <p:ext uri="{BB962C8B-B14F-4D97-AF65-F5344CB8AC3E}">
        <p14:creationId xmlns:p14="http://schemas.microsoft.com/office/powerpoint/2010/main" val="1371727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Acts 17:21</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smtClean="0"/>
              <a:t>For all the Athenians and the                foreigners who were there spent                    their time in nothing else but either to tell or to hear some new thing.</a:t>
            </a:r>
          </a:p>
          <a:p>
            <a:pPr indent="236538" algn="l"/>
            <a:endParaRPr lang="en-US" dirty="0"/>
          </a:p>
          <a:p>
            <a:pPr indent="236538" algn="l"/>
            <a:r>
              <a:rPr lang="en-US" i="1" dirty="0"/>
              <a:t>“And when they heard of the resurrection of the dead, some mocked, while others said, ‘We will hear you again on this matter</a:t>
            </a:r>
            <a:r>
              <a:rPr lang="en-US" i="1" dirty="0" smtClean="0"/>
              <a:t>’” (32)</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599" y="267757"/>
            <a:ext cx="1832487" cy="1217586"/>
          </a:xfrm>
          <a:prstGeom prst="rect">
            <a:avLst/>
          </a:prstGeom>
          <a:ln w="9525">
            <a:solidFill>
              <a:schemeClr val="tx1"/>
            </a:solidFill>
          </a:ln>
          <a:effectLst>
            <a:reflection blurRad="6350" stA="52000" endA="300" endPos="35000" dir="5400000" sy="-100000" algn="bl" rotWithShape="0"/>
          </a:effectLst>
        </p:spPr>
      </p:pic>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a:p>
            <a:pPr marL="457200" indent="-457200" algn="l">
              <a:buFont typeface="Arial" pitchFamily="34" charset="0"/>
              <a:buChar char="•"/>
            </a:pPr>
            <a:r>
              <a:rPr lang="en-US" sz="4000" b="1" dirty="0" smtClean="0"/>
              <a:t>Jews</a:t>
            </a:r>
          </a:p>
        </p:txBody>
      </p:sp>
    </p:spTree>
    <p:extLst>
      <p:ext uri="{BB962C8B-B14F-4D97-AF65-F5344CB8AC3E}">
        <p14:creationId xmlns:p14="http://schemas.microsoft.com/office/powerpoint/2010/main" val="3533508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Romans 2:28-29</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smtClean="0"/>
              <a:t>For he is not a Jew who is one          outwardly, nor is circumcision that            which is outward in the flesh; but he is a Jew who is one inwardly; and circumcision is that of the heart, in the Spirit, not in the letter; whose praise is not from men but from God.</a:t>
            </a:r>
          </a:p>
          <a:p>
            <a:pPr indent="236538" algn="l"/>
            <a:endParaRPr lang="en-US" dirty="0"/>
          </a:p>
          <a:p>
            <a:pPr indent="236538" algn="l"/>
            <a:r>
              <a:rPr lang="en-US" b="1" dirty="0" smtClean="0">
                <a:solidFill>
                  <a:schemeClr val="accent2">
                    <a:lumMod val="60000"/>
                    <a:lumOff val="40000"/>
                  </a:schemeClr>
                </a:solidFill>
              </a:rPr>
              <a:t>Jews were not </a:t>
            </a:r>
            <a:r>
              <a:rPr lang="en-US" b="1" i="1" dirty="0" smtClean="0">
                <a:solidFill>
                  <a:schemeClr val="accent2">
                    <a:lumMod val="60000"/>
                    <a:lumOff val="40000"/>
                  </a:schemeClr>
                </a:solidFill>
              </a:rPr>
              <a:t>“rightly dividing the word of truth”</a:t>
            </a:r>
            <a:r>
              <a:rPr lang="en-US" b="1" dirty="0" smtClean="0">
                <a:solidFill>
                  <a:schemeClr val="accent2">
                    <a:lumMod val="60000"/>
                    <a:lumOff val="40000"/>
                  </a:schemeClr>
                </a:solidFill>
              </a:rPr>
              <a:t> (cf. 2 Timothy 2:15).</a:t>
            </a:r>
            <a:endParaRPr lang="en-US" b="1" dirty="0">
              <a:solidFill>
                <a:schemeClr val="accent2">
                  <a:lumMod val="60000"/>
                  <a:lumOff val="4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599" y="267757"/>
            <a:ext cx="1832487" cy="1217586"/>
          </a:xfrm>
          <a:prstGeom prst="rect">
            <a:avLst/>
          </a:prstGeom>
          <a:ln w="9525">
            <a:solidFill>
              <a:schemeClr val="tx1"/>
            </a:solidFill>
          </a:ln>
          <a:effectLst>
            <a:reflection blurRad="6350" stA="52000" endA="300" endPos="35000" dir="5400000" sy="-100000" algn="bl" rotWithShape="0"/>
          </a:effectLst>
        </p:spPr>
      </p:pic>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a:p>
            <a:pPr marL="457200" indent="-457200" algn="l">
              <a:buFont typeface="Arial" pitchFamily="34" charset="0"/>
              <a:buChar char="•"/>
            </a:pPr>
            <a:r>
              <a:rPr lang="en-US" sz="4000" b="1" dirty="0" smtClean="0"/>
              <a:t>Jews</a:t>
            </a:r>
          </a:p>
          <a:p>
            <a:pPr marL="457200" indent="-457200" algn="l">
              <a:buFont typeface="Arial" pitchFamily="34" charset="0"/>
              <a:buChar char="•"/>
            </a:pPr>
            <a:r>
              <a:rPr lang="en-US" sz="4000" b="1" dirty="0" smtClean="0"/>
              <a:t>Gnostics</a:t>
            </a:r>
          </a:p>
        </p:txBody>
      </p:sp>
    </p:spTree>
    <p:extLst>
      <p:ext uri="{BB962C8B-B14F-4D97-AF65-F5344CB8AC3E}">
        <p14:creationId xmlns:p14="http://schemas.microsoft.com/office/powerpoint/2010/main" val="27351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762000"/>
          </a:xfrm>
        </p:spPr>
        <p:txBody>
          <a:bodyPr/>
          <a:lstStyle/>
          <a:p>
            <a:pPr algn="l"/>
            <a:r>
              <a:rPr lang="en-US" dirty="0" smtClean="0"/>
              <a:t>2 Peter 2:1-2</a:t>
            </a:r>
            <a:endParaRPr lang="en-US" dirty="0"/>
          </a:p>
        </p:txBody>
      </p:sp>
      <p:sp>
        <p:nvSpPr>
          <p:cNvPr id="3" name="Subtitle 2"/>
          <p:cNvSpPr>
            <a:spLocks noGrp="1"/>
          </p:cNvSpPr>
          <p:nvPr>
            <p:ph type="subTitle" idx="1"/>
          </p:nvPr>
        </p:nvSpPr>
        <p:spPr>
          <a:xfrm>
            <a:off x="381000" y="1371600"/>
            <a:ext cx="8382000" cy="4953000"/>
          </a:xfrm>
        </p:spPr>
        <p:txBody>
          <a:bodyPr/>
          <a:lstStyle/>
          <a:p>
            <a:pPr indent="236538" algn="l"/>
            <a:r>
              <a:rPr lang="en-US" dirty="0" smtClean="0"/>
              <a:t>But there were also false prophets             among the people, even as there will               be false teachers among you, who will secretly bring in </a:t>
            </a:r>
            <a:r>
              <a:rPr lang="en-US" u="sng" dirty="0" smtClean="0"/>
              <a:t>destructive heresies</a:t>
            </a:r>
            <a:r>
              <a:rPr lang="en-US" dirty="0" smtClean="0"/>
              <a:t>, even denying the Lord who bought them, </a:t>
            </a:r>
            <a:r>
              <a:rPr lang="en-US" i="1" dirty="0" smtClean="0"/>
              <a:t>and</a:t>
            </a:r>
            <a:r>
              <a:rPr lang="en-US" dirty="0" smtClean="0"/>
              <a:t> bring on themselves swift destruction. </a:t>
            </a:r>
            <a:r>
              <a:rPr lang="en-US" baseline="30000" dirty="0" smtClean="0"/>
              <a:t>2 </a:t>
            </a:r>
            <a:r>
              <a:rPr lang="en-US" dirty="0" smtClean="0"/>
              <a:t>And many will follow their destructive ways, because of whom </a:t>
            </a:r>
            <a:r>
              <a:rPr lang="en-US" u="sng" dirty="0" smtClean="0"/>
              <a:t>the way of truth will be blasphemed</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599" y="267757"/>
            <a:ext cx="1832487" cy="1217586"/>
          </a:xfrm>
          <a:prstGeom prst="rect">
            <a:avLst/>
          </a:prstGeom>
          <a:ln w="9525">
            <a:solidFill>
              <a:schemeClr val="tx1"/>
            </a:solidFill>
          </a:ln>
          <a:effectLst>
            <a:reflection blurRad="6350" stA="52000" endA="300" endPos="35000" dir="5400000" sy="-100000" algn="bl" rotWithShape="0"/>
          </a:effectLst>
        </p:spPr>
      </p:pic>
    </p:spTree>
    <p:extLst>
      <p:ext uri="{BB962C8B-B14F-4D97-AF65-F5344CB8AC3E}">
        <p14:creationId xmlns:p14="http://schemas.microsoft.com/office/powerpoint/2010/main" val="1091016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762000"/>
          </a:xfrm>
        </p:spPr>
        <p:txBody>
          <a:bodyPr>
            <a:normAutofit fontScale="90000"/>
          </a:bodyPr>
          <a:lstStyle/>
          <a:p>
            <a:r>
              <a:rPr lang="en-US" dirty="0" smtClean="0"/>
              <a:t>Historical Attitudes Toward Knowledge</a:t>
            </a:r>
            <a:endParaRPr lang="en-US" dirty="0"/>
          </a:p>
        </p:txBody>
      </p:sp>
      <p:sp>
        <p:nvSpPr>
          <p:cNvPr id="3" name="Subtitle 2"/>
          <p:cNvSpPr>
            <a:spLocks noGrp="1"/>
          </p:cNvSpPr>
          <p:nvPr>
            <p:ph type="subTitle" idx="1"/>
          </p:nvPr>
        </p:nvSpPr>
        <p:spPr>
          <a:xfrm>
            <a:off x="1143000" y="1371600"/>
            <a:ext cx="7010400" cy="4953000"/>
          </a:xfrm>
        </p:spPr>
        <p:txBody>
          <a:bodyPr>
            <a:normAutofit/>
          </a:bodyPr>
          <a:lstStyle/>
          <a:p>
            <a:pPr marL="457200" indent="-457200" algn="l">
              <a:buFont typeface="Arial" pitchFamily="34" charset="0"/>
              <a:buChar char="•"/>
            </a:pPr>
            <a:r>
              <a:rPr lang="en-US" sz="4000" b="1" dirty="0" smtClean="0"/>
              <a:t>Greeks</a:t>
            </a:r>
          </a:p>
          <a:p>
            <a:pPr marL="457200" indent="-457200" algn="l">
              <a:buFont typeface="Arial" pitchFamily="34" charset="0"/>
              <a:buChar char="•"/>
            </a:pPr>
            <a:r>
              <a:rPr lang="en-US" sz="4000" b="1" dirty="0" smtClean="0"/>
              <a:t>Jews</a:t>
            </a:r>
          </a:p>
          <a:p>
            <a:pPr marL="457200" indent="-457200" algn="l">
              <a:buFont typeface="Arial" pitchFamily="34" charset="0"/>
              <a:buChar char="•"/>
            </a:pPr>
            <a:r>
              <a:rPr lang="en-US" sz="4000" b="1" dirty="0" smtClean="0"/>
              <a:t>Gnostics</a:t>
            </a:r>
          </a:p>
          <a:p>
            <a:pPr marL="457200" indent="-457200" algn="l">
              <a:buFont typeface="Arial" pitchFamily="34" charset="0"/>
              <a:buChar char="•"/>
            </a:pPr>
            <a:r>
              <a:rPr lang="en-US" sz="4000" b="1" dirty="0" smtClean="0"/>
              <a:t>Catholic Church</a:t>
            </a:r>
          </a:p>
        </p:txBody>
      </p:sp>
    </p:spTree>
    <p:extLst>
      <p:ext uri="{BB962C8B-B14F-4D97-AF65-F5344CB8AC3E}">
        <p14:creationId xmlns:p14="http://schemas.microsoft.com/office/powerpoint/2010/main" val="2072491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1531</Words>
  <Application>Microsoft Office PowerPoint</Application>
  <PresentationFormat>On-screen Show (4:3)</PresentationFormat>
  <Paragraphs>115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“Knowledge             Up”</vt:lpstr>
      <vt:lpstr>1 Corinthians 8:1-3</vt:lpstr>
      <vt:lpstr>Historical Attitudes Toward Knowledge</vt:lpstr>
      <vt:lpstr>Acts 17:21</vt:lpstr>
      <vt:lpstr>Historical Attitudes Toward Knowledge</vt:lpstr>
      <vt:lpstr>Romans 2:28-29</vt:lpstr>
      <vt:lpstr>Historical Attitudes Toward Knowledge</vt:lpstr>
      <vt:lpstr>2 Peter 2:1-2</vt:lpstr>
      <vt:lpstr>Historical Attitudes Toward Knowledge</vt:lpstr>
      <vt:lpstr>Catholic Church &amp; Scripture</vt:lpstr>
      <vt:lpstr>Historical Attitudes Toward Knowledge</vt:lpstr>
      <vt:lpstr>International World History Project</vt:lpstr>
      <vt:lpstr>Romans 1:21-22</vt:lpstr>
      <vt:lpstr>Historical Attitudes Toward Knowledge</vt:lpstr>
      <vt:lpstr>“Jesus Seminar”</vt:lpstr>
      <vt:lpstr>Catholics and Evolution</vt:lpstr>
      <vt:lpstr>“Modern” Archaeology (Davidic Kingdom)</vt:lpstr>
      <vt:lpstr>Bible doctrines regarding women, homosexuality, the sanctity of life and morality are rejected as not only unworkable, but also unpalatable. </vt:lpstr>
      <vt:lpstr>Improper Attitudes Toward Knowledge in the Church</vt:lpstr>
      <vt:lpstr>Proper Attitude Towards Knowledge of Truth</vt:lpstr>
      <vt:lpstr>Contrast: Modern Preacher VS Paul</vt:lpstr>
      <vt:lpstr>Contrast: Apostles VS Modern Christian</vt:lpstr>
      <vt:lpstr>I Study My Bible Like I Plow My Field</vt:lpstr>
      <vt:lpstr>I Study My Bible Like I Plow My Field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21</cp:revision>
  <dcterms:created xsi:type="dcterms:W3CDTF">2012-07-12T23:21:39Z</dcterms:created>
  <dcterms:modified xsi:type="dcterms:W3CDTF">2012-08-30T19:48:37Z</dcterms:modified>
</cp:coreProperties>
</file>